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8" r:id="rId10"/>
    <p:sldId id="269" r:id="rId11"/>
    <p:sldId id="263" r:id="rId12"/>
    <p:sldId id="264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4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3869A-FF49-4493-901E-8D24AA9A8EB1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DD623-D8A2-4EA6-B9E9-9137A64D6A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398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DD623-D8A2-4EA6-B9E9-9137A64D6A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969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AB26D-5827-438F-AFEA-8512CEA1DB9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92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140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391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642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36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170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877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383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055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469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101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63901-2250-4155-91F5-7EF82799FE13}" type="datetimeFigureOut">
              <a:rPr lang="en-GB" smtClean="0"/>
              <a:t>28/02/2018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22A6C-EFC0-4EA6-AFDC-96DE568FF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899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ventry.ac.uk/bawe" TargetMode="External"/><Relationship Id="rId2" Type="http://schemas.openxmlformats.org/officeDocument/2006/relationships/hyperlink" Target="https://learnenglish.britishcouncil.org/en/writing-purpose/writing-purpos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s://the.sketchengine.co.uk/open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ke.li/ezt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he.sketchengine.co.uk/ope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awequicklinks.coventry.domain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bawequicklinks.coventry.domains/encyclopedia/aware-of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ke.li/x_verbs_that" TargetMode="External"/><Relationship Id="rId2" Type="http://schemas.openxmlformats.org/officeDocument/2006/relationships/hyperlink" Target="http://ske.li/ez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awequicklinks.coventry.domain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" y="11983"/>
            <a:ext cx="310515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305920"/>
            <a:ext cx="7772400" cy="1470025"/>
          </a:xfrm>
        </p:spPr>
        <p:txBody>
          <a:bodyPr/>
          <a:lstStyle/>
          <a:p>
            <a:r>
              <a:rPr lang="en-GB" dirty="0" smtClean="0"/>
              <a:t>Quick Corpus Links </a:t>
            </a:r>
            <a:br>
              <a:rPr lang="en-GB" dirty="0" smtClean="0"/>
            </a:br>
            <a:r>
              <a:rPr lang="en-GB" dirty="0" smtClean="0"/>
              <a:t>for Writing Feedback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Benet Vincent</a:t>
            </a:r>
          </a:p>
          <a:p>
            <a:r>
              <a:rPr lang="en-GB" dirty="0" smtClean="0"/>
              <a:t>Hilary </a:t>
            </a:r>
            <a:r>
              <a:rPr lang="en-GB" dirty="0" err="1" smtClean="0"/>
              <a:t>Nesi</a:t>
            </a:r>
            <a:endParaRPr lang="en-GB" dirty="0" smtClean="0"/>
          </a:p>
          <a:p>
            <a:r>
              <a:rPr lang="en-GB" smtClean="0"/>
              <a:t>Daniel Quinn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087" y="4005064"/>
            <a:ext cx="265747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3168352"/>
          </a:xfrm>
        </p:spPr>
        <p:txBody>
          <a:bodyPr/>
          <a:lstStyle/>
          <a:p>
            <a:r>
              <a:rPr lang="en-GB" dirty="0" smtClean="0"/>
              <a:t>Not much time for feedback</a:t>
            </a:r>
          </a:p>
          <a:p>
            <a:r>
              <a:rPr lang="en-GB" dirty="0" smtClean="0"/>
              <a:t>Many writing problems hard to explain or not covered by grammars</a:t>
            </a:r>
          </a:p>
          <a:p>
            <a:r>
              <a:rPr lang="en-GB" dirty="0" smtClean="0"/>
              <a:t>Students may not understand feedback provided</a:t>
            </a:r>
            <a:endParaRPr lang="en-GB" dirty="0"/>
          </a:p>
        </p:txBody>
      </p:sp>
      <p:sp>
        <p:nvSpPr>
          <p:cNvPr id="4" name="Oval Callout 3"/>
          <p:cNvSpPr/>
          <p:nvPr/>
        </p:nvSpPr>
        <p:spPr>
          <a:xfrm>
            <a:off x="5940152" y="3933056"/>
            <a:ext cx="3203848" cy="2304256"/>
          </a:xfrm>
          <a:prstGeom prst="wedgeEllipseCallout">
            <a:avLst>
              <a:gd name="adj1" fmla="val -102312"/>
              <a:gd name="adj2" fmla="val -50789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 smtClean="0">
                <a:solidFill>
                  <a:schemeClr val="tx1"/>
                </a:solidFill>
              </a:rPr>
              <a:t>e.g. </a:t>
            </a:r>
          </a:p>
          <a:p>
            <a:pPr algn="ctr"/>
            <a:r>
              <a:rPr lang="en-GB" sz="2200" dirty="0" smtClean="0">
                <a:solidFill>
                  <a:schemeClr val="tx1"/>
                </a:solidFill>
              </a:rPr>
              <a:t>‘Wrong word’</a:t>
            </a:r>
          </a:p>
          <a:p>
            <a:pPr algn="ctr"/>
            <a:r>
              <a:rPr lang="en-GB" sz="2200" dirty="0" smtClean="0">
                <a:solidFill>
                  <a:schemeClr val="tx1"/>
                </a:solidFill>
              </a:rPr>
              <a:t>‘Incomplete sentence’</a:t>
            </a:r>
          </a:p>
          <a:p>
            <a:pPr algn="ctr"/>
            <a:r>
              <a:rPr lang="en-GB" sz="2200" dirty="0" smtClean="0">
                <a:solidFill>
                  <a:schemeClr val="tx1"/>
                </a:solidFill>
              </a:rPr>
              <a:t>‘Meaning unclear’</a:t>
            </a:r>
          </a:p>
        </p:txBody>
      </p:sp>
      <p:sp>
        <p:nvSpPr>
          <p:cNvPr id="5" name="Explosion 1 4"/>
          <p:cNvSpPr/>
          <p:nvPr/>
        </p:nvSpPr>
        <p:spPr>
          <a:xfrm>
            <a:off x="179512" y="1772816"/>
            <a:ext cx="7704856" cy="3888033"/>
          </a:xfrm>
          <a:prstGeom prst="irregularSeal1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tx1"/>
                </a:solidFill>
              </a:rPr>
              <a:t>The same types of problem often recur.</a:t>
            </a:r>
          </a:p>
          <a:p>
            <a:pPr algn="ctr"/>
            <a:r>
              <a:rPr lang="en-GB" sz="2400" b="1" dirty="0" smtClean="0">
                <a:solidFill>
                  <a:schemeClr val="tx1"/>
                </a:solidFill>
              </a:rPr>
              <a:t> There must be a quicker, more effective way! 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6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Writing for a Purpose</a:t>
            </a:r>
            <a:r>
              <a:rPr lang="en-GB" i="1" dirty="0" smtClean="0"/>
              <a:t/>
            </a:r>
            <a:br>
              <a:rPr lang="en-GB" i="1" dirty="0" smtClean="0"/>
            </a:br>
            <a:r>
              <a:rPr lang="en-GB" sz="2200" dirty="0" smtClean="0">
                <a:hlinkClick r:id="rId2"/>
              </a:rPr>
              <a:t>https://learnenglish.britishcouncil.org/en/writing-purpose/writing-purpose</a:t>
            </a:r>
            <a:r>
              <a:rPr lang="en-GB" sz="2200" dirty="0" smtClean="0"/>
              <a:t> </a:t>
            </a:r>
            <a:endParaRPr lang="en-GB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075240" cy="312494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Advice on university genres (essays, case studies, law problem questions etc.)</a:t>
            </a:r>
          </a:p>
          <a:p>
            <a:r>
              <a:rPr lang="en-GB" sz="2800" dirty="0" smtClean="0"/>
              <a:t>Examples from the BAWE corpus </a:t>
            </a:r>
            <a:r>
              <a:rPr lang="en-GB" sz="2800" dirty="0" smtClean="0">
                <a:hlinkClick r:id="rId3"/>
              </a:rPr>
              <a:t>www.coventry.ac.uk/bawe</a:t>
            </a:r>
            <a:r>
              <a:rPr lang="en-GB" sz="2800" dirty="0" smtClean="0"/>
              <a:t> </a:t>
            </a:r>
          </a:p>
          <a:p>
            <a:r>
              <a:rPr lang="en-GB" sz="2800" dirty="0" smtClean="0"/>
              <a:t>Linked to </a:t>
            </a:r>
            <a:r>
              <a:rPr lang="en-GB" sz="2800" dirty="0" err="1" smtClean="0"/>
              <a:t>SketchEngine</a:t>
            </a:r>
            <a:r>
              <a:rPr lang="en-GB" sz="2800" dirty="0" smtClean="0"/>
              <a:t>, an interactive corpus tool </a:t>
            </a:r>
            <a:r>
              <a:rPr lang="en-GB" sz="2800" dirty="0" smtClean="0">
                <a:hlinkClick r:id="rId4"/>
              </a:rPr>
              <a:t>https://the.sketchengine.co.uk/open/</a:t>
            </a:r>
            <a:r>
              <a:rPr lang="en-GB" sz="2800" dirty="0" smtClean="0"/>
              <a:t> 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1026" name="Picture 2" descr="Image result for writing for a purpose british counci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440" y="4402734"/>
            <a:ext cx="3678560" cy="245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56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 example….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19256" cy="1972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/>
              <a:t>Conclusions of essays in the Humanities often contain this pattern:</a:t>
            </a:r>
          </a:p>
          <a:p>
            <a:pPr marL="0" indent="0" algn="ctr">
              <a:buNone/>
            </a:pPr>
            <a:r>
              <a:rPr lang="en-GB" sz="2800" dirty="0" smtClean="0"/>
              <a:t> </a:t>
            </a:r>
            <a:r>
              <a:rPr lang="en-GB" sz="2800" b="1" i="1" dirty="0" smtClean="0"/>
              <a:t>it</a:t>
            </a:r>
            <a:r>
              <a:rPr lang="en-GB" sz="2800" b="1" dirty="0" smtClean="0"/>
              <a:t> </a:t>
            </a:r>
            <a:r>
              <a:rPr lang="en-GB" sz="2800" b="1" i="1" dirty="0" smtClean="0"/>
              <a:t>can/could</a:t>
            </a:r>
            <a:r>
              <a:rPr lang="en-GB" sz="2800" b="1" dirty="0" smtClean="0"/>
              <a:t> </a:t>
            </a:r>
            <a:r>
              <a:rPr lang="en-GB" sz="2800" b="1" i="1" dirty="0" smtClean="0"/>
              <a:t>be</a:t>
            </a:r>
            <a:r>
              <a:rPr lang="en-GB" sz="2800" b="1" dirty="0" smtClean="0"/>
              <a:t> </a:t>
            </a:r>
            <a:r>
              <a:rPr lang="en-GB" sz="2800" b="1" i="1" dirty="0" smtClean="0"/>
              <a:t>assumed/inferred/concluded that </a:t>
            </a:r>
            <a:endParaRPr lang="en-GB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19541" y="3573016"/>
            <a:ext cx="81212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 smtClean="0"/>
              <a:t>Writing for a Purpose </a:t>
            </a:r>
            <a:r>
              <a:rPr lang="en-GB" sz="2800" dirty="0" smtClean="0"/>
              <a:t>provides </a:t>
            </a:r>
            <a:r>
              <a:rPr lang="en-GB" sz="2800" dirty="0"/>
              <a:t>a </a:t>
            </a:r>
            <a:r>
              <a:rPr lang="en-GB" sz="2800" dirty="0" err="1"/>
              <a:t>SketchEngine</a:t>
            </a:r>
            <a:r>
              <a:rPr lang="en-GB" sz="2800" dirty="0"/>
              <a:t>  link to </a:t>
            </a:r>
            <a:r>
              <a:rPr lang="en-GB" sz="2800" dirty="0" smtClean="0"/>
              <a:t>lines from the corpus:</a:t>
            </a:r>
            <a:endParaRPr lang="en-GB" sz="3200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68" y="4531282"/>
            <a:ext cx="7920879" cy="2016224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4580171" y="2204864"/>
            <a:ext cx="3592229" cy="2016224"/>
          </a:xfrm>
          <a:prstGeom prst="wedgeEllipseCallout">
            <a:avLst>
              <a:gd name="adj1" fmla="val -42182"/>
              <a:gd name="adj2" fmla="val 6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You can click on the red words to get more context.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755576" y="3429000"/>
            <a:ext cx="4248472" cy="2088232"/>
          </a:xfrm>
          <a:prstGeom prst="wedgeEllipseCallout">
            <a:avLst>
              <a:gd name="adj1" fmla="val -54506"/>
              <a:gd name="adj2" fmla="val 72388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You can also click on a sidebar to find out the discipline of the writer, their level of study, age, and other details…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745540"/>
            <a:ext cx="792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Extension of </a:t>
            </a:r>
            <a:r>
              <a:rPr lang="en-GB" sz="2800" b="1" dirty="0" err="1" smtClean="0"/>
              <a:t>WfaP</a:t>
            </a:r>
            <a:r>
              <a:rPr lang="en-GB" sz="2800" b="1" dirty="0" smtClean="0"/>
              <a:t> approach to give quick feedback</a:t>
            </a:r>
            <a:endParaRPr lang="en-GB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80957" y="1721128"/>
            <a:ext cx="785148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Say you come across an error of this sort:</a:t>
            </a:r>
          </a:p>
          <a:p>
            <a:endParaRPr lang="en-GB" sz="1200" dirty="0" smtClean="0"/>
          </a:p>
          <a:p>
            <a:r>
              <a:rPr lang="en-GB" sz="2800" i="1" dirty="0" smtClean="0"/>
              <a:t>Ellis (2002) </a:t>
            </a:r>
            <a:r>
              <a:rPr lang="en-GB" sz="2800" b="1" i="1" dirty="0" smtClean="0"/>
              <a:t>supports that</a:t>
            </a:r>
            <a:r>
              <a:rPr lang="en-GB" sz="2800" i="1" dirty="0" smtClean="0"/>
              <a:t> formal grammar teaching has a delayed effect on language teaching.</a:t>
            </a:r>
          </a:p>
          <a:p>
            <a:endParaRPr lang="en-GB" sz="2800" dirty="0" smtClean="0"/>
          </a:p>
          <a:p>
            <a:pPr marL="457200" indent="-457200">
              <a:buFontTx/>
              <a:buChar char="-"/>
            </a:pPr>
            <a:r>
              <a:rPr lang="en-GB" sz="2800" dirty="0" smtClean="0"/>
              <a:t>Possibly not a frequent error in itself</a:t>
            </a:r>
          </a:p>
          <a:p>
            <a:pPr marL="457200" indent="-457200">
              <a:buFontTx/>
              <a:buChar char="-"/>
            </a:pPr>
            <a:r>
              <a:rPr lang="en-GB" sz="2800" b="1" dirty="0" smtClean="0"/>
              <a:t>But</a:t>
            </a:r>
            <a:r>
              <a:rPr lang="en-GB" sz="2800" dirty="0" smtClean="0"/>
              <a:t> example of common </a:t>
            </a:r>
            <a:r>
              <a:rPr lang="en-GB" sz="2800" i="1" dirty="0" smtClean="0"/>
              <a:t>type</a:t>
            </a:r>
            <a:r>
              <a:rPr lang="en-GB" sz="2800" dirty="0" smtClean="0"/>
              <a:t> of error</a:t>
            </a:r>
          </a:p>
          <a:p>
            <a:pPr marL="457200" indent="-457200">
              <a:buFontTx/>
              <a:buChar char="-"/>
            </a:pPr>
            <a:r>
              <a:rPr lang="en-GB" sz="2800" dirty="0" smtClean="0"/>
              <a:t>Also not obvious how a student could check whether they were right</a:t>
            </a:r>
          </a:p>
        </p:txBody>
      </p:sp>
    </p:spTree>
    <p:extLst>
      <p:ext uri="{BB962C8B-B14F-4D97-AF65-F5344CB8AC3E}">
        <p14:creationId xmlns:p14="http://schemas.microsoft.com/office/powerpoint/2010/main" val="237259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0" y="4169858"/>
            <a:ext cx="9036495" cy="206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/>
          <p:cNvSpPr/>
          <p:nvPr/>
        </p:nvSpPr>
        <p:spPr>
          <a:xfrm>
            <a:off x="251519" y="4437112"/>
            <a:ext cx="3384377" cy="1944216"/>
          </a:xfrm>
          <a:prstGeom prst="wedgeEllipseCallout">
            <a:avLst>
              <a:gd name="adj1" fmla="val 76862"/>
              <a:gd name="adj2" fmla="val -197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2200" dirty="0" smtClean="0">
                <a:solidFill>
                  <a:schemeClr val="tx1"/>
                </a:solidFill>
              </a:rPr>
              <a:t>These examples show the need for a noun (e.g. ‘idea’) between ‘support’ and ‘that’.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0957" y="1340768"/>
            <a:ext cx="785148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student who writes…</a:t>
            </a:r>
          </a:p>
          <a:p>
            <a:endParaRPr lang="en-GB" sz="1200" dirty="0" smtClean="0"/>
          </a:p>
          <a:p>
            <a:r>
              <a:rPr lang="en-GB" sz="2800" i="1" dirty="0" smtClean="0"/>
              <a:t>Ellis (2002) </a:t>
            </a:r>
            <a:r>
              <a:rPr lang="en-GB" sz="2800" b="1" i="1" dirty="0" smtClean="0"/>
              <a:t>supports that</a:t>
            </a:r>
            <a:r>
              <a:rPr lang="en-GB" sz="2800" i="1" dirty="0" smtClean="0"/>
              <a:t> formal grammar teaching has a delayed effect on language teaching. </a:t>
            </a:r>
          </a:p>
          <a:p>
            <a:endParaRPr lang="en-GB" sz="1200" i="1" dirty="0"/>
          </a:p>
          <a:p>
            <a:r>
              <a:rPr lang="en-GB" sz="2800" dirty="0" smtClean="0"/>
              <a:t>…can be directed to </a:t>
            </a:r>
            <a:r>
              <a:rPr lang="en-GB" sz="2800" u="sng" dirty="0" smtClean="0">
                <a:hlinkClick r:id="rId3"/>
              </a:rPr>
              <a:t>ske.li/</a:t>
            </a:r>
            <a:r>
              <a:rPr lang="en-GB" sz="2800" u="sng" dirty="0" err="1" smtClean="0">
                <a:hlinkClick r:id="rId3"/>
              </a:rPr>
              <a:t>ezt</a:t>
            </a:r>
            <a:r>
              <a:rPr lang="en-GB" sz="2800" dirty="0" smtClean="0"/>
              <a:t> to see the error of their ways</a:t>
            </a:r>
            <a:endParaRPr lang="en-GB" sz="2800" dirty="0"/>
          </a:p>
        </p:txBody>
      </p:sp>
      <p:sp>
        <p:nvSpPr>
          <p:cNvPr id="3" name="Rectangular Callout 2"/>
          <p:cNvSpPr/>
          <p:nvPr/>
        </p:nvSpPr>
        <p:spPr>
          <a:xfrm>
            <a:off x="2699792" y="1556792"/>
            <a:ext cx="5760640" cy="1512168"/>
          </a:xfrm>
          <a:prstGeom prst="wedgeRectCallout">
            <a:avLst>
              <a:gd name="adj1" fmla="val -58831"/>
              <a:gd name="adj2" fmla="val 41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other lecturers who spot a similar error could use the link in a similar way, if they have access to it…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67545" y="620688"/>
            <a:ext cx="792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Extension of </a:t>
            </a:r>
            <a:r>
              <a:rPr lang="en-GB" sz="2800" b="1" dirty="0" err="1" smtClean="0"/>
              <a:t>WfaP</a:t>
            </a:r>
            <a:r>
              <a:rPr lang="en-GB" sz="2800" b="1" dirty="0" smtClean="0"/>
              <a:t> approach to give quick feedback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374828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dirty="0" smtClean="0"/>
              <a:t>Link creation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2248"/>
            <a:ext cx="8291264" cy="2620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Uses Corpus Query Language (CQL)</a:t>
            </a:r>
          </a:p>
          <a:p>
            <a:pPr marL="0" indent="0">
              <a:buNone/>
            </a:pPr>
            <a:r>
              <a:rPr lang="en-GB" sz="2800" dirty="0" smtClean="0"/>
              <a:t>e.g. </a:t>
            </a:r>
            <a:r>
              <a:rPr lang="en-GB" sz="2800" dirty="0"/>
              <a:t>for the ‘</a:t>
            </a:r>
            <a:r>
              <a:rPr lang="en-GB" sz="2800" i="1" dirty="0"/>
              <a:t>supports that</a:t>
            </a:r>
            <a:r>
              <a:rPr lang="en-GB" sz="2800" dirty="0"/>
              <a:t>’ </a:t>
            </a:r>
            <a:r>
              <a:rPr lang="en-GB" sz="2800" dirty="0" smtClean="0">
                <a:hlinkClick r:id="rId2"/>
              </a:rPr>
              <a:t>link</a:t>
            </a:r>
            <a:r>
              <a:rPr lang="en-GB" sz="2800" dirty="0"/>
              <a:t>:</a:t>
            </a:r>
            <a:endParaRPr lang="en-GB" sz="2800" dirty="0" smtClean="0"/>
          </a:p>
          <a:p>
            <a:pPr marL="0" indent="0">
              <a:buNone/>
            </a:pPr>
            <a:endParaRPr lang="en-GB" sz="1200" dirty="0" smtClean="0"/>
          </a:p>
          <a:p>
            <a:pPr marL="0" indent="0" algn="ctr">
              <a:buNone/>
            </a:pPr>
            <a:r>
              <a:rPr lang="en-GB" sz="2800" dirty="0">
                <a:solidFill>
                  <a:srgbClr val="FF0000"/>
                </a:solidFill>
              </a:rPr>
              <a:t> [tag = "NP</a:t>
            </a:r>
            <a:r>
              <a:rPr lang="en-GB" sz="2800" dirty="0" smtClean="0">
                <a:solidFill>
                  <a:srgbClr val="FF0000"/>
                </a:solidFill>
              </a:rPr>
              <a:t>.?"] []{</a:t>
            </a:r>
            <a:r>
              <a:rPr lang="en-GB" sz="2800" dirty="0">
                <a:solidFill>
                  <a:srgbClr val="FF0000"/>
                </a:solidFill>
              </a:rPr>
              <a:t>0,3</a:t>
            </a:r>
            <a:r>
              <a:rPr lang="en-GB" sz="2800" dirty="0" smtClean="0">
                <a:solidFill>
                  <a:srgbClr val="FF0000"/>
                </a:solidFill>
              </a:rPr>
              <a:t>} [</a:t>
            </a:r>
            <a:r>
              <a:rPr lang="en-GB" sz="2800" dirty="0">
                <a:solidFill>
                  <a:srgbClr val="FF0000"/>
                </a:solidFill>
              </a:rPr>
              <a:t>lemma = "support"] [word = "the</a:t>
            </a:r>
            <a:r>
              <a:rPr lang="en-GB" sz="2800" dirty="0" smtClean="0">
                <a:solidFill>
                  <a:srgbClr val="FF0000"/>
                </a:solidFill>
              </a:rPr>
              <a:t>"] [</a:t>
            </a:r>
            <a:r>
              <a:rPr lang="en-GB" sz="2800" dirty="0">
                <a:solidFill>
                  <a:srgbClr val="FF0000"/>
                </a:solidFill>
              </a:rPr>
              <a:t>tag = "NN.?"] [word ="that"]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553438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</a:t>
            </a:r>
            <a:r>
              <a:rPr lang="en-GB" sz="2800" dirty="0" smtClean="0"/>
              <a:t>akes time to make links – but they’re reusable…</a:t>
            </a:r>
            <a:endParaRPr lang="en-GB" sz="2800" dirty="0"/>
          </a:p>
        </p:txBody>
      </p:sp>
      <p:sp>
        <p:nvSpPr>
          <p:cNvPr id="6" name="Rectangular Callout 5"/>
          <p:cNvSpPr/>
          <p:nvPr/>
        </p:nvSpPr>
        <p:spPr>
          <a:xfrm>
            <a:off x="1686508" y="2854622"/>
            <a:ext cx="5832648" cy="1391511"/>
          </a:xfrm>
          <a:prstGeom prst="wedgeRectCallout">
            <a:avLst>
              <a:gd name="adj1" fmla="val -62083"/>
              <a:gd name="adj2" fmla="val -69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But, crucially, potential users do not need to know this – they just need the website…</a:t>
            </a:r>
            <a:endParaRPr lang="en-GB" sz="280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1216"/>
            <a:ext cx="265747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67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Database of links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Site </a:t>
            </a:r>
            <a:r>
              <a:rPr lang="en-GB" dirty="0" smtClean="0">
                <a:hlinkClick r:id="rId3"/>
              </a:rPr>
              <a:t>here</a:t>
            </a:r>
            <a:endParaRPr lang="en-GB" dirty="0"/>
          </a:p>
        </p:txBody>
      </p:sp>
      <p:pic>
        <p:nvPicPr>
          <p:cNvPr id="5" name="Picture 2" descr="Image result for under constru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118" y="274638"/>
            <a:ext cx="1858218" cy="185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2324544"/>
            <a:ext cx="7632848" cy="4141265"/>
          </a:xfrm>
          <a:prstGeom prst="rect">
            <a:avLst/>
          </a:prstGeom>
        </p:spPr>
      </p:pic>
      <p:sp>
        <p:nvSpPr>
          <p:cNvPr id="8" name="Rectangular Callout 7"/>
          <p:cNvSpPr/>
          <p:nvPr/>
        </p:nvSpPr>
        <p:spPr>
          <a:xfrm>
            <a:off x="1187624" y="2586832"/>
            <a:ext cx="4348481" cy="1296144"/>
          </a:xfrm>
          <a:prstGeom prst="wedgeRectCallout">
            <a:avLst>
              <a:gd name="adj1" fmla="val 73095"/>
              <a:gd name="adj2" fmla="val 79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2400" dirty="0" smtClean="0"/>
              <a:t>thanks to Daniel Villar-Onrubia and the rest of the </a:t>
            </a:r>
            <a:r>
              <a:rPr lang="en-GB" sz="2400" dirty="0" err="1" smtClean="0"/>
              <a:t>DoOO</a:t>
            </a:r>
            <a:r>
              <a:rPr lang="en-GB" sz="2400" dirty="0" smtClean="0"/>
              <a:t> team who made this possible</a:t>
            </a:r>
            <a:endParaRPr lang="en-GB" sz="2400" b="1" dirty="0"/>
          </a:p>
        </p:txBody>
      </p:sp>
      <p:sp>
        <p:nvSpPr>
          <p:cNvPr id="7" name="Rectangular Callout 6"/>
          <p:cNvSpPr/>
          <p:nvPr/>
        </p:nvSpPr>
        <p:spPr>
          <a:xfrm>
            <a:off x="4139952" y="4065538"/>
            <a:ext cx="3600400" cy="1224136"/>
          </a:xfrm>
          <a:prstGeom prst="wedgeRectCallout">
            <a:avLst>
              <a:gd name="adj1" fmla="val -60049"/>
              <a:gd name="adj2" fmla="val 28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2400" dirty="0" smtClean="0"/>
              <a:t>thanks also to FAH Education Project funding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6566344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76672"/>
            <a:ext cx="7488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Navigating the site</a:t>
            </a:r>
            <a:endParaRPr lang="en-GB" sz="4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496864"/>
            <a:ext cx="2524643" cy="48430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496864"/>
            <a:ext cx="4191641" cy="4179367"/>
          </a:xfrm>
          <a:prstGeom prst="rect">
            <a:avLst/>
          </a:prstGeom>
        </p:spPr>
      </p:pic>
      <p:sp>
        <p:nvSpPr>
          <p:cNvPr id="10" name="Rectangular Callout 9"/>
          <p:cNvSpPr/>
          <p:nvPr/>
        </p:nvSpPr>
        <p:spPr>
          <a:xfrm>
            <a:off x="2159914" y="2996952"/>
            <a:ext cx="4464496" cy="1512168"/>
          </a:xfrm>
          <a:prstGeom prst="wedgeRectCallout">
            <a:avLst>
              <a:gd name="adj1" fmla="val -58353"/>
              <a:gd name="adj2" fmla="val 349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Categorisation / tag-creation process still underway – may change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493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692696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Structure of Entries </a:t>
            </a:r>
            <a:endParaRPr lang="en-GB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1484784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Entries look like </a:t>
            </a:r>
            <a:r>
              <a:rPr lang="en-GB" sz="2800" dirty="0" smtClean="0">
                <a:hlinkClick r:id="rId2"/>
              </a:rPr>
              <a:t>this</a:t>
            </a:r>
            <a:r>
              <a:rPr lang="en-GB" sz="2800" dirty="0" smtClean="0"/>
              <a:t> (at present)</a:t>
            </a:r>
            <a:r>
              <a:rPr lang="en-GB" sz="4000" b="1" dirty="0" smtClean="0"/>
              <a:t> </a:t>
            </a:r>
            <a:endParaRPr lang="en-GB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420888"/>
            <a:ext cx="6192688" cy="418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6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b="1" dirty="0" smtClean="0"/>
              <a:t>How to use the links? 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Simply provide a link to examples of acceptable usage</a:t>
            </a:r>
          </a:p>
          <a:p>
            <a:r>
              <a:rPr lang="en-GB" sz="2800" dirty="0" smtClean="0"/>
              <a:t>Provide two links for comparison (</a:t>
            </a:r>
            <a:r>
              <a:rPr lang="en-GB" sz="2800" i="1" dirty="0" smtClean="0"/>
              <a:t>solution</a:t>
            </a:r>
            <a:r>
              <a:rPr lang="en-GB" sz="2800" dirty="0" smtClean="0"/>
              <a:t> </a:t>
            </a:r>
            <a:r>
              <a:rPr lang="en-GB" sz="2800" i="1" dirty="0" smtClean="0"/>
              <a:t>of</a:t>
            </a:r>
            <a:r>
              <a:rPr lang="en-GB" sz="2800" dirty="0" smtClean="0"/>
              <a:t> or </a:t>
            </a:r>
            <a:r>
              <a:rPr lang="en-GB" sz="2800" i="1" smtClean="0"/>
              <a:t>to</a:t>
            </a:r>
            <a:r>
              <a:rPr lang="en-GB" sz="2800" smtClean="0"/>
              <a:t>?)</a:t>
            </a:r>
            <a:endParaRPr lang="en-GB" sz="2800" dirty="0" smtClean="0"/>
          </a:p>
          <a:p>
            <a:r>
              <a:rPr lang="en-GB" sz="2800" dirty="0" smtClean="0"/>
              <a:t>Provide  link(s) with advice – e.g. “you </a:t>
            </a:r>
            <a:r>
              <a:rPr lang="en-GB" sz="2800" dirty="0" smtClean="0">
                <a:solidFill>
                  <a:schemeClr val="tx1"/>
                </a:solidFill>
              </a:rPr>
              <a:t>need a noun (e.g. </a:t>
            </a:r>
            <a:r>
              <a:rPr lang="en-GB" sz="2800" i="1" dirty="0" smtClean="0">
                <a:solidFill>
                  <a:schemeClr val="tx1"/>
                </a:solidFill>
              </a:rPr>
              <a:t>idea</a:t>
            </a:r>
            <a:r>
              <a:rPr lang="en-GB" sz="2800" dirty="0" smtClean="0">
                <a:solidFill>
                  <a:schemeClr val="tx1"/>
                </a:solidFill>
              </a:rPr>
              <a:t>) between </a:t>
            </a:r>
            <a:r>
              <a:rPr lang="en-GB" sz="2800" i="1" dirty="0" smtClean="0">
                <a:solidFill>
                  <a:schemeClr val="tx1"/>
                </a:solidFill>
              </a:rPr>
              <a:t>support</a:t>
            </a:r>
            <a:r>
              <a:rPr lang="en-GB" sz="2800" dirty="0" smtClean="0">
                <a:solidFill>
                  <a:schemeClr val="tx1"/>
                </a:solidFill>
              </a:rPr>
              <a:t> and </a:t>
            </a:r>
            <a:r>
              <a:rPr lang="en-GB" sz="2800" i="1" dirty="0" smtClean="0">
                <a:solidFill>
                  <a:schemeClr val="tx1"/>
                </a:solidFill>
              </a:rPr>
              <a:t>that</a:t>
            </a:r>
            <a:r>
              <a:rPr lang="en-GB" sz="2800" dirty="0" smtClean="0">
                <a:solidFill>
                  <a:schemeClr val="tx1"/>
                </a:solidFill>
              </a:rPr>
              <a:t>”.</a:t>
            </a:r>
          </a:p>
          <a:p>
            <a:r>
              <a:rPr lang="en-GB" sz="2800" dirty="0" smtClean="0"/>
              <a:t>Provide link(s) with a prompt to encourage reflection / decision making</a:t>
            </a:r>
            <a:r>
              <a:rPr lang="en-GB" sz="2800" dirty="0"/>
              <a:t> </a:t>
            </a:r>
            <a:r>
              <a:rPr lang="en-GB" sz="2800" dirty="0" smtClean="0"/>
              <a:t>(“what kind of word follows </a:t>
            </a:r>
            <a:r>
              <a:rPr lang="en-GB" sz="2800" i="1" dirty="0" smtClean="0"/>
              <a:t>support</a:t>
            </a:r>
            <a:r>
              <a:rPr lang="en-GB" sz="2800" dirty="0" smtClean="0"/>
              <a:t>? What tense is usually used?”)</a:t>
            </a:r>
            <a:endParaRPr lang="en-GB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16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4000" b="1" dirty="0" smtClean="0"/>
              <a:t>Some considerations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Tutors need to be able to find the right link quickly</a:t>
            </a:r>
          </a:p>
          <a:p>
            <a:r>
              <a:rPr lang="en-GB" sz="2800" dirty="0"/>
              <a:t>How should we group links to help this happen</a:t>
            </a:r>
            <a:r>
              <a:rPr lang="en-GB" sz="2800" dirty="0" smtClean="0"/>
              <a:t>?</a:t>
            </a:r>
            <a:endParaRPr lang="en-GB" sz="2800" dirty="0"/>
          </a:p>
          <a:p>
            <a:r>
              <a:rPr lang="en-GB" sz="2800" dirty="0"/>
              <a:t>Specific examples (e.g. </a:t>
            </a:r>
            <a:r>
              <a:rPr lang="en-GB" sz="2800" dirty="0" smtClean="0">
                <a:hlinkClick r:id="rId2"/>
              </a:rPr>
              <a:t>here</a:t>
            </a:r>
            <a:r>
              <a:rPr lang="en-GB" sz="2800" dirty="0" smtClean="0"/>
              <a:t>) </a:t>
            </a:r>
            <a:r>
              <a:rPr lang="en-GB" sz="2800" dirty="0"/>
              <a:t>are best for correcting one particular mistake</a:t>
            </a:r>
          </a:p>
          <a:p>
            <a:r>
              <a:rPr lang="en-GB" sz="2800" dirty="0"/>
              <a:t>More generic examples (e.g</a:t>
            </a:r>
            <a:r>
              <a:rPr lang="en-GB" sz="2800" dirty="0" smtClean="0"/>
              <a:t>. </a:t>
            </a:r>
            <a:r>
              <a:rPr lang="en-GB" sz="2800" dirty="0" smtClean="0">
                <a:hlinkClick r:id="rId3"/>
              </a:rPr>
              <a:t>here</a:t>
            </a:r>
            <a:r>
              <a:rPr lang="en-GB" sz="2800" dirty="0" smtClean="0"/>
              <a:t>) </a:t>
            </a:r>
            <a:r>
              <a:rPr lang="en-GB" sz="2800" dirty="0" smtClean="0"/>
              <a:t>address wider range of issues </a:t>
            </a:r>
            <a:r>
              <a:rPr lang="en-GB" sz="2800" smtClean="0"/>
              <a:t>and more </a:t>
            </a:r>
            <a:r>
              <a:rPr lang="en-GB" sz="2800" dirty="0"/>
              <a:t>likely to be </a:t>
            </a:r>
            <a:r>
              <a:rPr lang="en-GB" sz="2800" dirty="0" smtClean="0"/>
              <a:t>reused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968344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606148"/>
            <a:ext cx="72728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Thanks for listening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 smtClean="0"/>
              <a:t>Keep checking the site for updates: 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 smtClean="0">
                <a:hlinkClick r:id="rId3"/>
              </a:rPr>
              <a:t>http://BAWEquicklinks.coventry.domains</a:t>
            </a:r>
            <a:endParaRPr lang="en-US" sz="3200" dirty="0" smtClean="0"/>
          </a:p>
          <a:p>
            <a:pPr algn="ctr"/>
            <a:r>
              <a:rPr lang="en-US" sz="3200" dirty="0" smtClean="0"/>
              <a:t> </a:t>
            </a:r>
          </a:p>
          <a:p>
            <a:pPr algn="ctr"/>
            <a:r>
              <a:rPr lang="en-US" sz="3200" b="1" dirty="0" smtClean="0"/>
              <a:t>and please leave comments!</a:t>
            </a:r>
          </a:p>
        </p:txBody>
      </p:sp>
    </p:spTree>
    <p:extLst>
      <p:ext uri="{BB962C8B-B14F-4D97-AF65-F5344CB8AC3E}">
        <p14:creationId xmlns:p14="http://schemas.microsoft.com/office/powerpoint/2010/main" val="162625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608</Words>
  <Application>Microsoft Office PowerPoint</Application>
  <PresentationFormat>On-screen Show (4:3)</PresentationFormat>
  <Paragraphs>76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Quick Corpus Links  for Writing Feedback</vt:lpstr>
      <vt:lpstr>The Challenge</vt:lpstr>
      <vt:lpstr>Writing for a Purpose https://learnenglish.britishcouncil.org/en/writing-purpose/writing-purpose </vt:lpstr>
      <vt:lpstr>For example….</vt:lpstr>
      <vt:lpstr>PowerPoint Presentation</vt:lpstr>
      <vt:lpstr>PowerPoint Presentation</vt:lpstr>
      <vt:lpstr>Link creation</vt:lpstr>
      <vt:lpstr>Database of links</vt:lpstr>
      <vt:lpstr>PowerPoint Presentation</vt:lpstr>
      <vt:lpstr>PowerPoint Presentation</vt:lpstr>
      <vt:lpstr>How to use the links? </vt:lpstr>
      <vt:lpstr>Some considerations</vt:lpstr>
      <vt:lpstr>PowerPoint Presentation</vt:lpstr>
    </vt:vector>
  </TitlesOfParts>
  <Company>CoventryUniversity OfficeAtHome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Corpus Links  for Writing Feedback</dc:title>
  <dc:creator>Reviewer</dc:creator>
  <cp:lastModifiedBy>Benet Vincent</cp:lastModifiedBy>
  <cp:revision>47</cp:revision>
  <dcterms:created xsi:type="dcterms:W3CDTF">2018-02-27T09:35:05Z</dcterms:created>
  <dcterms:modified xsi:type="dcterms:W3CDTF">2018-02-28T14:24:20Z</dcterms:modified>
</cp:coreProperties>
</file>